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showGuides="1">
      <p:cViewPr varScale="1">
        <p:scale>
          <a:sx n="87" d="100"/>
          <a:sy n="87" d="100"/>
        </p:scale>
        <p:origin x="114" y="4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215500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CD78FE-E4E0-4FDE-ABC7-17B81897DF39}" type="datetimeFigureOut">
              <a:rPr lang="en-IN" smtClean="0"/>
              <a:t>05-12-2020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426834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778680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1439589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637167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2442304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2801878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947503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5918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32055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CD78FE-E4E0-4FDE-ABC7-17B81897DF39}" type="datetimeFigureOut">
              <a:rPr lang="en-IN" smtClean="0"/>
              <a:t>05-12-2020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27216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CD78FE-E4E0-4FDE-ABC7-17B81897DF39}" type="datetimeFigureOut">
              <a:rPr lang="en-IN" smtClean="0"/>
              <a:t>05-12-2020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1879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D78FE-E4E0-4FDE-ABC7-17B81897DF39}" type="datetimeFigureOut">
              <a:rPr lang="en-IN" smtClean="0"/>
              <a:t>05-12-2020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273600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CD78FE-E4E0-4FDE-ABC7-17B81897DF39}" type="datetimeFigureOut">
              <a:rPr lang="en-IN" smtClean="0"/>
              <a:t>05-12-2020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57407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D78FE-E4E0-4FDE-ABC7-17B81897DF39}" type="datetimeFigureOut">
              <a:rPr lang="en-IN" smtClean="0"/>
              <a:t>05-12-2020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69058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CD78FE-E4E0-4FDE-ABC7-17B81897DF39}" type="datetimeFigureOut">
              <a:rPr lang="en-IN" smtClean="0"/>
              <a:t>05-12-2020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232534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CD78FE-E4E0-4FDE-ABC7-17B81897DF39}" type="datetimeFigureOut">
              <a:rPr lang="en-IN" smtClean="0"/>
              <a:t>05-12-2020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DAAB7B-3F2B-4139-BB11-661010EF37F2}" type="slidenum">
              <a:rPr lang="en-IN" smtClean="0"/>
              <a:t>‹#›</a:t>
            </a:fld>
            <a:endParaRPr lang="en-IN"/>
          </a:p>
        </p:txBody>
      </p:sp>
    </p:spTree>
    <p:extLst>
      <p:ext uri="{BB962C8B-B14F-4D97-AF65-F5344CB8AC3E}">
        <p14:creationId xmlns:p14="http://schemas.microsoft.com/office/powerpoint/2010/main" val="383051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9CD78FE-E4E0-4FDE-ABC7-17B81897DF39}" type="datetimeFigureOut">
              <a:rPr lang="en-IN" smtClean="0"/>
              <a:t>05-12-2020</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DAAB7B-3F2B-4139-BB11-661010EF37F2}" type="slidenum">
              <a:rPr lang="en-IN" smtClean="0"/>
              <a:t>‹#›</a:t>
            </a:fld>
            <a:endParaRPr lang="en-IN"/>
          </a:p>
        </p:txBody>
      </p:sp>
    </p:spTree>
    <p:extLst>
      <p:ext uri="{BB962C8B-B14F-4D97-AF65-F5344CB8AC3E}">
        <p14:creationId xmlns:p14="http://schemas.microsoft.com/office/powerpoint/2010/main" val="954423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8" name="Title 9"/>
          <p:cNvSpPr>
            <a:spLocks noGrp="1"/>
          </p:cNvSpPr>
          <p:nvPr>
            <p:ph type="title"/>
          </p:nvPr>
        </p:nvSpPr>
        <p:spPr>
          <a:xfrm>
            <a:off x="2209800" y="228600"/>
            <a:ext cx="7772400" cy="2209800"/>
          </a:xfrm>
        </p:spPr>
        <p:txBody>
          <a:bodyPr>
            <a:normAutofit fontScale="90000"/>
          </a:bodyPr>
          <a:lstStyle/>
          <a:p>
            <a:pPr>
              <a:defRPr/>
            </a:pPr>
            <a:r>
              <a:rPr lang="en-US" altLang="en-US" sz="3200">
                <a:solidFill>
                  <a:schemeClr val="tx1">
                    <a:lumMod val="95000"/>
                    <a:lumOff val="5000"/>
                  </a:schemeClr>
                </a:solidFill>
              </a:rPr>
              <a:t>                                              PREPARED  BY</a:t>
            </a:r>
            <a:br>
              <a:rPr lang="en-US" altLang="en-US" sz="3200">
                <a:solidFill>
                  <a:schemeClr val="tx1">
                    <a:lumMod val="95000"/>
                    <a:lumOff val="5000"/>
                  </a:schemeClr>
                </a:solidFill>
              </a:rPr>
            </a:br>
            <a:r>
              <a:rPr lang="en-US" altLang="en-US" sz="3200">
                <a:solidFill>
                  <a:schemeClr val="tx1">
                    <a:lumMod val="95000"/>
                    <a:lumOff val="5000"/>
                  </a:schemeClr>
                </a:solidFill>
              </a:rPr>
              <a:t>                                             DR.RAMYA S.S</a:t>
            </a:r>
            <a:br>
              <a:rPr lang="en-US" altLang="en-US" sz="3200">
                <a:solidFill>
                  <a:schemeClr val="tx1">
                    <a:lumMod val="95000"/>
                    <a:lumOff val="5000"/>
                  </a:schemeClr>
                </a:solidFill>
              </a:rPr>
            </a:br>
            <a:r>
              <a:rPr lang="en-US" altLang="en-US" sz="3200">
                <a:solidFill>
                  <a:schemeClr val="tx1">
                    <a:lumMod val="95000"/>
                    <a:lumOff val="5000"/>
                  </a:schemeClr>
                </a:solidFill>
              </a:rPr>
              <a:t>                             ASSISTANT PROFESSOR</a:t>
            </a:r>
            <a:br>
              <a:rPr lang="en-US" altLang="en-US" sz="3200">
                <a:solidFill>
                  <a:schemeClr val="tx1">
                    <a:lumMod val="95000"/>
                    <a:lumOff val="5000"/>
                  </a:schemeClr>
                </a:solidFill>
              </a:rPr>
            </a:br>
            <a:r>
              <a:rPr lang="en-US" altLang="en-US" sz="3200">
                <a:solidFill>
                  <a:schemeClr val="tx1">
                    <a:lumMod val="95000"/>
                    <a:lumOff val="5000"/>
                  </a:schemeClr>
                </a:solidFill>
              </a:rPr>
              <a:t>                         DEPT OF HOMOEOPATHIC   PHARMACY</a:t>
            </a:r>
          </a:p>
        </p:txBody>
      </p:sp>
      <p:sp>
        <p:nvSpPr>
          <p:cNvPr id="4099" name="Rectangle 3"/>
          <p:cNvSpPr>
            <a:spLocks noGrp="1" noChangeArrowheads="1"/>
          </p:cNvSpPr>
          <p:nvPr>
            <p:ph idx="1"/>
          </p:nvPr>
        </p:nvSpPr>
        <p:spPr>
          <a:xfrm>
            <a:off x="5257800" y="2819400"/>
            <a:ext cx="5486400" cy="3276600"/>
          </a:xfrm>
        </p:spPr>
        <p:txBody>
          <a:bodyPr/>
          <a:lstStyle/>
          <a:p>
            <a:pPr>
              <a:buFontTx/>
              <a:buNone/>
            </a:pPr>
            <a:r>
              <a:rPr lang="en-GB" altLang="en-US" sz="4000" b="1">
                <a:latin typeface="Futura Md BT" pitchFamily="34" charset="0"/>
              </a:rPr>
              <a:t>DYNAMIC POWER </a:t>
            </a:r>
          </a:p>
          <a:p>
            <a:pPr>
              <a:buFontTx/>
              <a:buNone/>
            </a:pPr>
            <a:r>
              <a:rPr lang="en-GB" altLang="en-US" sz="4000" b="1">
                <a:latin typeface="Futura Md BT" pitchFamily="34" charset="0"/>
              </a:rPr>
              <a:t>AND</a:t>
            </a:r>
          </a:p>
          <a:p>
            <a:pPr>
              <a:buFontTx/>
              <a:buNone/>
            </a:pPr>
            <a:r>
              <a:rPr lang="en-GB" altLang="en-US" sz="4000" b="1">
                <a:latin typeface="Futura Md BT" pitchFamily="34" charset="0"/>
              </a:rPr>
              <a:t>DYNAMIZATION</a:t>
            </a:r>
            <a:endParaRPr lang="en-US" altLang="en-US" sz="4000">
              <a:latin typeface="Futura Md BT" pitchFamily="34" charset="0"/>
            </a:endParaRPr>
          </a:p>
        </p:txBody>
      </p:sp>
      <p:sp>
        <p:nvSpPr>
          <p:cNvPr id="7172" name="Rectangle 5"/>
          <p:cNvSpPr>
            <a:spLocks noChangeArrowheads="1"/>
          </p:cNvSpPr>
          <p:nvPr/>
        </p:nvSpPr>
        <p:spPr bwMode="auto">
          <a:xfrm>
            <a:off x="3352800" y="2438400"/>
            <a:ext cx="6781800" cy="2590800"/>
          </a:xfrm>
          <a:prstGeom prst="rect">
            <a:avLst/>
          </a:prstGeom>
          <a:noFill/>
          <a:ln w="57150" cmpd="thinThick">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eaLnBrk="1" hangingPunct="1"/>
            <a:endParaRPr lang="en-US" altLang="en-US" sz="2400">
              <a:latin typeface="Times New Roman" panose="02020603050405020304" pitchFamily="18" charset="0"/>
            </a:endParaRPr>
          </a:p>
        </p:txBody>
      </p:sp>
      <p:sp>
        <p:nvSpPr>
          <p:cNvPr id="7173" name="Oval 6"/>
          <p:cNvSpPr>
            <a:spLocks noChangeArrowheads="1"/>
          </p:cNvSpPr>
          <p:nvPr/>
        </p:nvSpPr>
        <p:spPr bwMode="auto">
          <a:xfrm>
            <a:off x="1981200" y="1676400"/>
            <a:ext cx="3276600" cy="3733800"/>
          </a:xfrm>
          <a:prstGeom prst="ellipse">
            <a:avLst/>
          </a:prstGeom>
          <a:solidFill>
            <a:schemeClr val="bg1"/>
          </a:solidFill>
          <a:ln w="28575">
            <a:solidFill>
              <a:schemeClr val="hlink"/>
            </a:solidFill>
            <a:round/>
            <a:headEnd/>
            <a:tailEnd/>
          </a:ln>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eaLnBrk="1" hangingPunct="1"/>
            <a:endParaRPr lang="en-US" altLang="en-US" sz="2400">
              <a:latin typeface="Times New Roman" panose="02020603050405020304" pitchFamily="18" charset="0"/>
            </a:endParaRPr>
          </a:p>
        </p:txBody>
      </p:sp>
      <p:pic>
        <p:nvPicPr>
          <p:cNvPr id="7174" name="Picture 4" descr="hah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34861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438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in)">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in)">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2346326" y="771526"/>
            <a:ext cx="80168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eaLnBrk="1" hangingPunct="1">
              <a:lnSpc>
                <a:spcPct val="120000"/>
              </a:lnSpc>
            </a:pPr>
            <a:r>
              <a:rPr lang="en-US" altLang="en-US" sz="3000" b="1">
                <a:solidFill>
                  <a:srgbClr val="FFFFFF"/>
                </a:solidFill>
                <a:latin typeface="Arial" panose="020B0604020202020204" pitchFamily="34" charset="0"/>
              </a:rPr>
              <a:t>So, also, a solution of coloring matter, </a:t>
            </a:r>
          </a:p>
          <a:p>
            <a:pPr eaLnBrk="1" hangingPunct="1">
              <a:lnSpc>
                <a:spcPct val="120000"/>
              </a:lnSpc>
            </a:pPr>
            <a:r>
              <a:rPr lang="en-US" altLang="en-US" sz="3000" b="1">
                <a:solidFill>
                  <a:srgbClr val="FFFFFF"/>
                </a:solidFill>
                <a:latin typeface="Arial" panose="020B0604020202020204" pitchFamily="34" charset="0"/>
              </a:rPr>
              <a:t>by admixture of more and more water, becomes at last almost colorless, </a:t>
            </a:r>
          </a:p>
          <a:p>
            <a:pPr eaLnBrk="1" hangingPunct="1">
              <a:lnSpc>
                <a:spcPct val="120000"/>
              </a:lnSpc>
            </a:pPr>
            <a:r>
              <a:rPr lang="en-US" altLang="en-US" sz="3000" b="1">
                <a:solidFill>
                  <a:srgbClr val="FFFFFF"/>
                </a:solidFill>
                <a:latin typeface="Arial" panose="020B0604020202020204" pitchFamily="34" charset="0"/>
              </a:rPr>
              <a:t>and any amount of shaking will not increase its color.</a:t>
            </a:r>
          </a:p>
          <a:p>
            <a:pPr eaLnBrk="1" hangingPunct="1">
              <a:lnSpc>
                <a:spcPct val="120000"/>
              </a:lnSpc>
            </a:pPr>
            <a:endParaRPr lang="en-US" altLang="en-US" sz="2000" b="1">
              <a:solidFill>
                <a:srgbClr val="FFFFFF"/>
              </a:solidFill>
              <a:latin typeface="Arial" panose="020B0604020202020204" pitchFamily="34" charset="0"/>
            </a:endParaRPr>
          </a:p>
          <a:p>
            <a:pPr eaLnBrk="1" hangingPunct="1">
              <a:lnSpc>
                <a:spcPct val="120000"/>
              </a:lnSpc>
            </a:pPr>
            <a:r>
              <a:rPr lang="en-US" altLang="en-US" sz="3000" b="1">
                <a:latin typeface="Arial" panose="020B0604020202020204" pitchFamily="34" charset="0"/>
              </a:rPr>
              <a:t>Dilutions exist almost solely in objects </a:t>
            </a:r>
          </a:p>
          <a:p>
            <a:pPr eaLnBrk="1" hangingPunct="1">
              <a:lnSpc>
                <a:spcPct val="120000"/>
              </a:lnSpc>
            </a:pPr>
            <a:r>
              <a:rPr lang="en-US" altLang="en-US" sz="3000" b="1">
                <a:latin typeface="Arial" panose="020B0604020202020204" pitchFamily="34" charset="0"/>
              </a:rPr>
              <a:t>of taste and of color. These are and continue to be mere dilutions, not Dynamizations.</a:t>
            </a:r>
          </a:p>
        </p:txBody>
      </p:sp>
    </p:spTree>
    <p:extLst>
      <p:ext uri="{BB962C8B-B14F-4D97-AF65-F5344CB8AC3E}">
        <p14:creationId xmlns:p14="http://schemas.microsoft.com/office/powerpoint/2010/main" val="335298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2133600" y="1295400"/>
            <a:ext cx="7848600" cy="4953000"/>
          </a:xfrm>
        </p:spPr>
        <p:txBody>
          <a:bodyPr/>
          <a:lstStyle/>
          <a:p>
            <a:pPr>
              <a:lnSpc>
                <a:spcPct val="120000"/>
              </a:lnSpc>
              <a:buClr>
                <a:srgbClr val="FFCC00"/>
              </a:buClr>
              <a:buSzPct val="120000"/>
            </a:pPr>
            <a:r>
              <a:rPr lang="en-US" altLang="en-US" b="1" smtClean="0">
                <a:latin typeface="Arial" panose="020B0604020202020204" pitchFamily="34" charset="0"/>
              </a:rPr>
              <a:t>To avoid unnecessary medicinal aggravation and side effects by a continued process of reducing the material quantity of a drug.</a:t>
            </a:r>
          </a:p>
          <a:p>
            <a:pPr>
              <a:lnSpc>
                <a:spcPct val="120000"/>
              </a:lnSpc>
              <a:buClr>
                <a:srgbClr val="FFCC00"/>
              </a:buClr>
              <a:buSzPct val="120000"/>
            </a:pPr>
            <a:endParaRPr lang="en-US" altLang="en-US" b="1" smtClean="0">
              <a:latin typeface="Arial" panose="020B0604020202020204" pitchFamily="34" charset="0"/>
            </a:endParaRPr>
          </a:p>
          <a:p>
            <a:pPr>
              <a:lnSpc>
                <a:spcPct val="120000"/>
              </a:lnSpc>
              <a:buClr>
                <a:srgbClr val="FFCC00"/>
              </a:buClr>
              <a:buSzPct val="120000"/>
            </a:pPr>
            <a:r>
              <a:rPr lang="en-US" altLang="en-US" b="1" smtClean="0">
                <a:latin typeface="Arial" panose="020B0604020202020204" pitchFamily="34" charset="0"/>
              </a:rPr>
              <a:t>Medicinal properties that are latent in crude state, become aroused and awakened into activity.</a:t>
            </a:r>
          </a:p>
        </p:txBody>
      </p:sp>
      <p:sp>
        <p:nvSpPr>
          <p:cNvPr id="17411" name="Rectangle 4"/>
          <p:cNvSpPr>
            <a:spLocks noChangeArrowheads="1"/>
          </p:cNvSpPr>
          <p:nvPr/>
        </p:nvSpPr>
        <p:spPr bwMode="auto">
          <a:xfrm>
            <a:off x="1524000" y="0"/>
            <a:ext cx="9144000" cy="685800"/>
          </a:xfrm>
          <a:prstGeom prst="rect">
            <a:avLst/>
          </a:prstGeom>
          <a:solidFill>
            <a:srgbClr val="A4005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algn="ctr" eaLnBrk="1" hangingPunct="1"/>
            <a:r>
              <a:rPr lang="en-US" altLang="en-US" sz="3600" b="1">
                <a:latin typeface="Futura Md BT" pitchFamily="34" charset="0"/>
              </a:rPr>
              <a:t>ADVANTAGES OF POTENTIZATION</a:t>
            </a:r>
          </a:p>
        </p:txBody>
      </p:sp>
      <p:sp>
        <p:nvSpPr>
          <p:cNvPr id="17412" name="Line 6"/>
          <p:cNvSpPr>
            <a:spLocks noChangeShapeType="1"/>
          </p:cNvSpPr>
          <p:nvPr/>
        </p:nvSpPr>
        <p:spPr bwMode="auto">
          <a:xfrm>
            <a:off x="1524000" y="762000"/>
            <a:ext cx="91440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329975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2057400" y="708026"/>
            <a:ext cx="807720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eaLnBrk="1" hangingPunct="1">
              <a:lnSpc>
                <a:spcPct val="130000"/>
              </a:lnSpc>
              <a:buClr>
                <a:srgbClr val="FFCC00"/>
              </a:buClr>
              <a:buSzPct val="120000"/>
              <a:buFontTx/>
              <a:buChar char="•"/>
            </a:pPr>
            <a:r>
              <a:rPr lang="en-US" altLang="en-US" sz="3000" b="1">
                <a:latin typeface="Arial" panose="020B0604020202020204" pitchFamily="34" charset="0"/>
              </a:rPr>
              <a:t>  Substances that are poisonous or toxic </a:t>
            </a:r>
          </a:p>
          <a:p>
            <a:pPr eaLnBrk="1" hangingPunct="1">
              <a:lnSpc>
                <a:spcPct val="130000"/>
              </a:lnSpc>
              <a:buClr>
                <a:srgbClr val="FFCC00"/>
              </a:buClr>
              <a:buSzPct val="120000"/>
            </a:pPr>
            <a:r>
              <a:rPr lang="en-US" altLang="en-US" sz="3000" b="1">
                <a:latin typeface="Arial" panose="020B0604020202020204" pitchFamily="34" charset="0"/>
              </a:rPr>
              <a:t>   in their crude state become important </a:t>
            </a:r>
          </a:p>
          <a:p>
            <a:pPr eaLnBrk="1" hangingPunct="1">
              <a:lnSpc>
                <a:spcPct val="130000"/>
              </a:lnSpc>
              <a:buClr>
                <a:srgbClr val="FFCC00"/>
              </a:buClr>
              <a:buSzPct val="120000"/>
            </a:pPr>
            <a:r>
              <a:rPr lang="en-US" altLang="en-US" sz="3000" b="1">
                <a:latin typeface="Arial" panose="020B0604020202020204" pitchFamily="34" charset="0"/>
              </a:rPr>
              <a:t>   beneficial remedies after potentization, </a:t>
            </a:r>
          </a:p>
          <a:p>
            <a:pPr eaLnBrk="1" hangingPunct="1">
              <a:lnSpc>
                <a:spcPct val="130000"/>
              </a:lnSpc>
              <a:buClr>
                <a:srgbClr val="FFCC00"/>
              </a:buClr>
              <a:buSzPct val="120000"/>
            </a:pPr>
            <a:r>
              <a:rPr lang="en-US" altLang="en-US" sz="3000" b="1">
                <a:latin typeface="Arial" panose="020B0604020202020204" pitchFamily="34" charset="0"/>
              </a:rPr>
              <a:t>   like corrosive acids, poisons, heavy </a:t>
            </a:r>
          </a:p>
          <a:p>
            <a:pPr eaLnBrk="1" hangingPunct="1">
              <a:lnSpc>
                <a:spcPct val="130000"/>
              </a:lnSpc>
              <a:buClr>
                <a:srgbClr val="FFCC00"/>
              </a:buClr>
              <a:buSzPct val="120000"/>
            </a:pPr>
            <a:r>
              <a:rPr lang="en-US" altLang="en-US" sz="3000" b="1">
                <a:latin typeface="Arial" panose="020B0604020202020204" pitchFamily="34" charset="0"/>
              </a:rPr>
              <a:t>   metals, venoms, etc.</a:t>
            </a:r>
          </a:p>
          <a:p>
            <a:pPr eaLnBrk="1" hangingPunct="1">
              <a:lnSpc>
                <a:spcPct val="130000"/>
              </a:lnSpc>
              <a:buClr>
                <a:srgbClr val="FFCC00"/>
              </a:buClr>
              <a:buSzPct val="120000"/>
            </a:pPr>
            <a:endParaRPr lang="en-US" altLang="en-US" sz="2000" b="1">
              <a:latin typeface="Arial" panose="020B0604020202020204" pitchFamily="34" charset="0"/>
            </a:endParaRPr>
          </a:p>
          <a:p>
            <a:pPr eaLnBrk="1" hangingPunct="1">
              <a:lnSpc>
                <a:spcPct val="130000"/>
              </a:lnSpc>
              <a:buClr>
                <a:srgbClr val="FFCC00"/>
              </a:buClr>
              <a:buSzPct val="120000"/>
              <a:buFontTx/>
              <a:buChar char="•"/>
            </a:pPr>
            <a:r>
              <a:rPr lang="en-US" altLang="en-US" sz="3000" b="1">
                <a:latin typeface="Arial" panose="020B0604020202020204" pitchFamily="34" charset="0"/>
              </a:rPr>
              <a:t>  Substances that are medicinally inert in </a:t>
            </a:r>
          </a:p>
          <a:p>
            <a:pPr eaLnBrk="1" hangingPunct="1">
              <a:lnSpc>
                <a:spcPct val="130000"/>
              </a:lnSpc>
              <a:buClr>
                <a:srgbClr val="FFCC00"/>
              </a:buClr>
              <a:buSzPct val="120000"/>
            </a:pPr>
            <a:r>
              <a:rPr lang="en-US" altLang="en-US" sz="3000" b="1">
                <a:latin typeface="Arial" panose="020B0604020202020204" pitchFamily="34" charset="0"/>
              </a:rPr>
              <a:t>    their crude state may be rendered active </a:t>
            </a:r>
          </a:p>
          <a:p>
            <a:pPr eaLnBrk="1" hangingPunct="1">
              <a:lnSpc>
                <a:spcPct val="130000"/>
              </a:lnSpc>
              <a:buClr>
                <a:srgbClr val="FFCC00"/>
              </a:buClr>
              <a:buSzPct val="120000"/>
            </a:pPr>
            <a:r>
              <a:rPr lang="en-US" altLang="en-US" sz="3000" b="1">
                <a:latin typeface="Arial" panose="020B0604020202020204" pitchFamily="34" charset="0"/>
              </a:rPr>
              <a:t>    after potentization.</a:t>
            </a:r>
          </a:p>
        </p:txBody>
      </p:sp>
    </p:spTree>
    <p:extLst>
      <p:ext uri="{BB962C8B-B14F-4D97-AF65-F5344CB8AC3E}">
        <p14:creationId xmlns:p14="http://schemas.microsoft.com/office/powerpoint/2010/main" val="3877183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905000" y="304800"/>
            <a:ext cx="8458200" cy="5638800"/>
          </a:xfrm>
        </p:spPr>
        <p:txBody>
          <a:bodyPr rtlCol="0">
            <a:normAutofit lnSpcReduction="10000"/>
          </a:bodyPr>
          <a:lstStyle/>
          <a:p>
            <a:pPr marL="91440" indent="-91440">
              <a:lnSpc>
                <a:spcPct val="115000"/>
              </a:lnSpc>
              <a:spcBef>
                <a:spcPct val="0"/>
              </a:spcBef>
              <a:buClr>
                <a:srgbClr val="FFCC00"/>
              </a:buClr>
              <a:buSzPct val="120000"/>
              <a:defRPr/>
            </a:pPr>
            <a:r>
              <a:rPr lang="en-US" altLang="en-US" sz="3000" b="1">
                <a:latin typeface="Arial" panose="020B0604020202020204" pitchFamily="34" charset="0"/>
              </a:rPr>
              <a:t>The concept of life, health and disease is not material, but dynamic in nature. Hence the concept of cure is also dynamic – and these properties are revealed by potentization and provings.</a:t>
            </a:r>
          </a:p>
          <a:p>
            <a:pPr marL="91440" indent="-91440">
              <a:lnSpc>
                <a:spcPct val="115000"/>
              </a:lnSpc>
              <a:spcBef>
                <a:spcPct val="0"/>
              </a:spcBef>
              <a:buClr>
                <a:srgbClr val="FFCC00"/>
              </a:buClr>
              <a:buSzPct val="120000"/>
              <a:defRPr/>
            </a:pPr>
            <a:endParaRPr lang="en-US" altLang="en-US" b="1" smtClean="0">
              <a:latin typeface="Arial" panose="020B0604020202020204" pitchFamily="34" charset="0"/>
            </a:endParaRPr>
          </a:p>
          <a:p>
            <a:pPr marL="91440" indent="-91440">
              <a:lnSpc>
                <a:spcPct val="115000"/>
              </a:lnSpc>
              <a:spcBef>
                <a:spcPct val="0"/>
              </a:spcBef>
              <a:buClr>
                <a:srgbClr val="FFCC00"/>
              </a:buClr>
              <a:buSzPct val="120000"/>
              <a:defRPr/>
            </a:pPr>
            <a:r>
              <a:rPr lang="en-US" altLang="en-US" sz="3000" b="1">
                <a:latin typeface="Arial" panose="020B0604020202020204" pitchFamily="34" charset="0"/>
              </a:rPr>
              <a:t>Potentization helps reveal peculiar 'individualistic' properties of a drug aiding in selection of the similimum on the basis of similarity of these peculiar individualistic symptoms.</a:t>
            </a:r>
          </a:p>
        </p:txBody>
      </p:sp>
    </p:spTree>
    <p:extLst>
      <p:ext uri="{BB962C8B-B14F-4D97-AF65-F5344CB8AC3E}">
        <p14:creationId xmlns:p14="http://schemas.microsoft.com/office/powerpoint/2010/main" val="243026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0" y="0"/>
            <a:ext cx="9144000" cy="685800"/>
          </a:xfrm>
          <a:solidFill>
            <a:srgbClr val="A40052"/>
          </a:solidFill>
        </p:spPr>
        <p:txBody>
          <a:bodyPr/>
          <a:lstStyle/>
          <a:p>
            <a:pPr>
              <a:defRPr/>
            </a:pPr>
            <a:r>
              <a:rPr lang="en-GB" altLang="en-US" sz="3600" b="1">
                <a:latin typeface="Futura Md BT" pitchFamily="34" charset="0"/>
              </a:rPr>
              <a:t>'DYNAMIS' OR DYNAMIC POWER</a:t>
            </a:r>
            <a:endParaRPr lang="en-US" altLang="en-US" sz="3600" b="1">
              <a:latin typeface="Futura Md BT" pitchFamily="34" charset="0"/>
            </a:endParaRPr>
          </a:p>
        </p:txBody>
      </p:sp>
      <p:sp>
        <p:nvSpPr>
          <p:cNvPr id="8195" name="Rectangle 3"/>
          <p:cNvSpPr>
            <a:spLocks noGrp="1" noChangeArrowheads="1"/>
          </p:cNvSpPr>
          <p:nvPr>
            <p:ph idx="1"/>
          </p:nvPr>
        </p:nvSpPr>
        <p:spPr>
          <a:xfrm>
            <a:off x="2286000" y="1066800"/>
            <a:ext cx="7620000" cy="5334000"/>
          </a:xfrm>
        </p:spPr>
        <p:txBody>
          <a:bodyPr>
            <a:normAutofit lnSpcReduction="10000"/>
          </a:bodyPr>
          <a:lstStyle/>
          <a:p>
            <a:pPr>
              <a:buFontTx/>
              <a:buNone/>
            </a:pPr>
            <a:r>
              <a:rPr lang="en-GB" altLang="en-US" sz="3000" b="1">
                <a:latin typeface="Arial" panose="020B0604020202020204" pitchFamily="34" charset="0"/>
              </a:rPr>
              <a:t>Dynamic action or power is the action of one substance on another substance without being able to recognize a sensible connection between cause and effect. </a:t>
            </a:r>
          </a:p>
          <a:p>
            <a:pPr>
              <a:buFontTx/>
              <a:buNone/>
            </a:pPr>
            <a:endParaRPr lang="en-GB" altLang="en-US" sz="3000" b="1">
              <a:latin typeface="Arial" panose="020B0604020202020204" pitchFamily="34" charset="0"/>
            </a:endParaRPr>
          </a:p>
          <a:p>
            <a:pPr>
              <a:buFontTx/>
              <a:buNone/>
            </a:pPr>
            <a:r>
              <a:rPr lang="en-GB" altLang="en-US" sz="3000" b="1">
                <a:solidFill>
                  <a:srgbClr val="FFFFFF"/>
                </a:solidFill>
                <a:latin typeface="Arial" panose="020B0604020202020204" pitchFamily="34" charset="0"/>
              </a:rPr>
              <a:t>Hahnemann calls such effects dynamic, virtual, that is, such as result from absolute, specific, pure energy and action of one substance upon the other substance.</a:t>
            </a:r>
            <a:endParaRPr lang="en-US" altLang="en-US" sz="3000" b="1">
              <a:solidFill>
                <a:srgbClr val="FFFFFF"/>
              </a:solidFill>
              <a:latin typeface="Arial" panose="020B0604020202020204" pitchFamily="34" charset="0"/>
            </a:endParaRPr>
          </a:p>
        </p:txBody>
      </p:sp>
      <p:sp>
        <p:nvSpPr>
          <p:cNvPr id="8196" name="Line 4"/>
          <p:cNvSpPr>
            <a:spLocks noChangeShapeType="1"/>
          </p:cNvSpPr>
          <p:nvPr/>
        </p:nvSpPr>
        <p:spPr bwMode="auto">
          <a:xfrm>
            <a:off x="1524000" y="762000"/>
            <a:ext cx="91440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3763678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back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875"/>
            <a:ext cx="9144000" cy="688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idx="1"/>
          </p:nvPr>
        </p:nvSpPr>
        <p:spPr>
          <a:xfrm>
            <a:off x="1981200" y="685800"/>
            <a:ext cx="8229600" cy="5105400"/>
          </a:xfrm>
        </p:spPr>
        <p:txBody>
          <a:bodyPr/>
          <a:lstStyle/>
          <a:p>
            <a:pPr>
              <a:lnSpc>
                <a:spcPct val="120000"/>
              </a:lnSpc>
              <a:spcBef>
                <a:spcPct val="0"/>
              </a:spcBef>
            </a:pPr>
            <a:r>
              <a:rPr lang="en-GB" altLang="en-US" b="1" smtClean="0">
                <a:latin typeface="Arial" panose="020B0604020202020204" pitchFamily="34" charset="0"/>
              </a:rPr>
              <a:t>Earth carries the moon around in </a:t>
            </a:r>
          </a:p>
          <a:p>
            <a:pPr>
              <a:lnSpc>
                <a:spcPct val="120000"/>
              </a:lnSpc>
              <a:spcBef>
                <a:spcPct val="0"/>
              </a:spcBef>
              <a:buFontTx/>
              <a:buNone/>
            </a:pPr>
            <a:r>
              <a:rPr lang="en-GB" altLang="en-US" b="1" smtClean="0">
                <a:latin typeface="Arial" panose="020B0604020202020204" pitchFamily="34" charset="0"/>
              </a:rPr>
              <a:t>	28 days and the moon raises the </a:t>
            </a:r>
          </a:p>
          <a:p>
            <a:pPr>
              <a:lnSpc>
                <a:spcPct val="120000"/>
              </a:lnSpc>
              <a:spcBef>
                <a:spcPct val="0"/>
              </a:spcBef>
              <a:buFontTx/>
              <a:buNone/>
            </a:pPr>
            <a:r>
              <a:rPr lang="en-GB" altLang="en-US" b="1" smtClean="0">
                <a:latin typeface="Arial" panose="020B0604020202020204" pitchFamily="34" charset="0"/>
              </a:rPr>
              <a:t>	seas to high tide. </a:t>
            </a:r>
          </a:p>
          <a:p>
            <a:pPr>
              <a:lnSpc>
                <a:spcPct val="120000"/>
              </a:lnSpc>
              <a:spcBef>
                <a:spcPct val="0"/>
              </a:spcBef>
              <a:buFontTx/>
              <a:buNone/>
            </a:pPr>
            <a:endParaRPr lang="en-GB" altLang="en-US" b="1">
              <a:latin typeface="Arial" panose="020B0604020202020204" pitchFamily="34" charset="0"/>
            </a:endParaRPr>
          </a:p>
          <a:p>
            <a:pPr>
              <a:lnSpc>
                <a:spcPct val="120000"/>
              </a:lnSpc>
              <a:spcBef>
                <a:spcPct val="0"/>
              </a:spcBef>
              <a:buFontTx/>
              <a:buNone/>
            </a:pPr>
            <a:r>
              <a:rPr lang="en-GB" altLang="en-US" b="1" smtClean="0">
                <a:latin typeface="Arial" panose="020B0604020202020204" pitchFamily="34" charset="0"/>
              </a:rPr>
              <a:t>   					This takes place not 				through material 					agencies, not through 				mechanical device.</a:t>
            </a:r>
            <a:endParaRPr lang="en-GB" altLang="en-US" b="1"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368011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ack19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875"/>
            <a:ext cx="9144000" cy="688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4"/>
          <p:cNvSpPr txBox="1">
            <a:spLocks noChangeArrowheads="1"/>
          </p:cNvSpPr>
          <p:nvPr/>
        </p:nvSpPr>
        <p:spPr bwMode="auto">
          <a:xfrm>
            <a:off x="1676401" y="831850"/>
            <a:ext cx="8550275" cy="54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algn="ctr" eaLnBrk="1" hangingPunct="1">
              <a:spcBef>
                <a:spcPct val="20000"/>
              </a:spcBef>
              <a:buClr>
                <a:srgbClr val="FFCC00"/>
              </a:buClr>
              <a:buSzPct val="120000"/>
            </a:pPr>
            <a:r>
              <a:rPr lang="en-GB" altLang="en-US" sz="3000" b="1">
                <a:latin typeface="Arial" panose="020B0604020202020204" pitchFamily="34" charset="0"/>
              </a:rPr>
              <a:t>  Similarly, the energy of a magnet </a:t>
            </a:r>
          </a:p>
          <a:p>
            <a:pPr algn="ctr" eaLnBrk="1" hangingPunct="1">
              <a:spcBef>
                <a:spcPct val="20000"/>
              </a:spcBef>
            </a:pPr>
            <a:r>
              <a:rPr lang="en-GB" altLang="en-US" sz="3000" b="1">
                <a:latin typeface="Arial" panose="020B0604020202020204" pitchFamily="34" charset="0"/>
              </a:rPr>
              <a:t>   attracting a piece of iron or steel is not  </a:t>
            </a:r>
          </a:p>
          <a:p>
            <a:pPr algn="ctr" eaLnBrk="1" hangingPunct="1">
              <a:spcBef>
                <a:spcPct val="20000"/>
              </a:spcBef>
            </a:pPr>
            <a:r>
              <a:rPr lang="en-GB" altLang="en-US" sz="3000" b="1">
                <a:latin typeface="Arial" panose="020B0604020202020204" pitchFamily="34" charset="0"/>
              </a:rPr>
              <a:t>   material. One sees that the piece of iron </a:t>
            </a:r>
          </a:p>
          <a:p>
            <a:pPr algn="ctr" eaLnBrk="1" hangingPunct="1">
              <a:spcBef>
                <a:spcPct val="20000"/>
              </a:spcBef>
            </a:pPr>
            <a:r>
              <a:rPr lang="en-GB" altLang="en-US" sz="3000" b="1">
                <a:latin typeface="Arial" panose="020B0604020202020204" pitchFamily="34" charset="0"/>
              </a:rPr>
              <a:t>   is attracted by one pole of the magnet, </a:t>
            </a:r>
          </a:p>
          <a:p>
            <a:pPr algn="ctr" eaLnBrk="1" hangingPunct="1">
              <a:spcBef>
                <a:spcPct val="20000"/>
              </a:spcBef>
            </a:pPr>
            <a:r>
              <a:rPr lang="en-GB" altLang="en-US" sz="3000" b="1">
                <a:latin typeface="Arial" panose="020B0604020202020204" pitchFamily="34" charset="0"/>
              </a:rPr>
              <a:t>   but how it is done is not seen. </a:t>
            </a:r>
          </a:p>
          <a:p>
            <a:pPr algn="ctr" eaLnBrk="1" hangingPunct="1">
              <a:spcBef>
                <a:spcPct val="20000"/>
              </a:spcBef>
            </a:pPr>
            <a:r>
              <a:rPr lang="en-GB" altLang="en-US" sz="3000" b="1">
                <a:latin typeface="Arial" panose="020B0604020202020204" pitchFamily="34" charset="0"/>
              </a:rPr>
              <a:t>The steel needle becomes itself magnetic, </a:t>
            </a:r>
          </a:p>
          <a:p>
            <a:pPr algn="ctr" eaLnBrk="1" hangingPunct="1">
              <a:spcBef>
                <a:spcPct val="20000"/>
              </a:spcBef>
            </a:pPr>
            <a:r>
              <a:rPr lang="en-GB" altLang="en-US" sz="3000" b="1">
                <a:latin typeface="Arial" panose="020B0604020202020204" pitchFamily="34" charset="0"/>
              </a:rPr>
              <a:t>even at a distance when the magnet does not </a:t>
            </a:r>
          </a:p>
          <a:p>
            <a:pPr algn="ctr" eaLnBrk="1" hangingPunct="1">
              <a:spcBef>
                <a:spcPct val="20000"/>
              </a:spcBef>
            </a:pPr>
            <a:r>
              <a:rPr lang="en-GB" altLang="en-US" sz="3000" b="1">
                <a:latin typeface="Arial" panose="020B0604020202020204" pitchFamily="34" charset="0"/>
              </a:rPr>
              <a:t>   touch it, and magnetises other steel </a:t>
            </a:r>
          </a:p>
          <a:p>
            <a:pPr algn="ctr" eaLnBrk="1" hangingPunct="1">
              <a:spcBef>
                <a:spcPct val="20000"/>
              </a:spcBef>
            </a:pPr>
            <a:r>
              <a:rPr lang="en-GB" altLang="en-US" sz="3000" b="1">
                <a:latin typeface="Arial" panose="020B0604020202020204" pitchFamily="34" charset="0"/>
              </a:rPr>
              <a:t>   needles with the same magnetic property </a:t>
            </a:r>
          </a:p>
          <a:p>
            <a:pPr algn="ctr" eaLnBrk="1" hangingPunct="1">
              <a:spcBef>
                <a:spcPct val="20000"/>
              </a:spcBef>
            </a:pPr>
            <a:r>
              <a:rPr lang="en-GB" altLang="en-US" sz="3000" b="1">
                <a:latin typeface="Arial" panose="020B0604020202020204" pitchFamily="34" charset="0"/>
              </a:rPr>
              <a:t>   (dynamically).  </a:t>
            </a:r>
            <a:endParaRPr lang="en-US" altLang="en-US" sz="3000">
              <a:latin typeface="Arial" panose="020B0604020202020204" pitchFamily="34" charset="0"/>
            </a:endParaRPr>
          </a:p>
        </p:txBody>
      </p:sp>
    </p:spTree>
    <p:extLst>
      <p:ext uri="{BB962C8B-B14F-4D97-AF65-F5344CB8AC3E}">
        <p14:creationId xmlns:p14="http://schemas.microsoft.com/office/powerpoint/2010/main" val="574662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2514600" y="990600"/>
            <a:ext cx="7239000" cy="4953000"/>
          </a:xfrm>
        </p:spPr>
        <p:txBody>
          <a:bodyPr rtlCol="0">
            <a:normAutofit lnSpcReduction="10000"/>
          </a:bodyPr>
          <a:lstStyle/>
          <a:p>
            <a:pPr marL="91440" indent="-91440">
              <a:lnSpc>
                <a:spcPct val="110000"/>
              </a:lnSpc>
              <a:buNone/>
              <a:defRPr/>
            </a:pPr>
            <a:r>
              <a:rPr lang="en-GB" altLang="en-US" sz="3000" b="1">
                <a:latin typeface="Arial" panose="020B0604020202020204" pitchFamily="34" charset="0"/>
              </a:rPr>
              <a:t>In the same way, the dynamic effect of the sick-making influences upon healthy man, as well as the dynamic energy of the medicines upon the principle of life in the restoration of health is not in any way material, not in any way mechanical.</a:t>
            </a:r>
          </a:p>
          <a:p>
            <a:pPr marL="91440" indent="-91440">
              <a:lnSpc>
                <a:spcPct val="110000"/>
              </a:lnSpc>
              <a:defRPr/>
            </a:pPr>
            <a:endParaRPr lang="en-GB" altLang="en-US" b="1" smtClean="0">
              <a:latin typeface="Arial" panose="020B0604020202020204" pitchFamily="34" charset="0"/>
            </a:endParaRPr>
          </a:p>
          <a:p>
            <a:pPr marL="91440" indent="-91440">
              <a:lnSpc>
                <a:spcPct val="110000"/>
              </a:lnSpc>
              <a:buNone/>
              <a:defRPr/>
            </a:pPr>
            <a:r>
              <a:rPr lang="en-GB" altLang="en-US" sz="3000" b="1">
                <a:latin typeface="Arial" panose="020B0604020202020204" pitchFamily="34" charset="0"/>
              </a:rPr>
              <a:t>The effect of medicines upon living man is to be similarly judged. </a:t>
            </a:r>
            <a:endParaRPr lang="en-US" altLang="en-US" sz="3000" b="1">
              <a:latin typeface="Arial" panose="020B0604020202020204" pitchFamily="34" charset="0"/>
            </a:endParaRPr>
          </a:p>
        </p:txBody>
      </p:sp>
    </p:spTree>
    <p:extLst>
      <p:ext uri="{BB962C8B-B14F-4D97-AF65-F5344CB8AC3E}">
        <p14:creationId xmlns:p14="http://schemas.microsoft.com/office/powerpoint/2010/main" val="85947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828800" y="457200"/>
            <a:ext cx="8534400" cy="6096000"/>
          </a:xfrm>
        </p:spPr>
        <p:txBody>
          <a:bodyPr/>
          <a:lstStyle/>
          <a:p>
            <a:pPr>
              <a:buFontTx/>
              <a:buNone/>
            </a:pPr>
            <a:r>
              <a:rPr lang="en-GB" altLang="en-US" b="1">
                <a:solidFill>
                  <a:srgbClr val="FFFFFF"/>
                </a:solidFill>
                <a:latin typeface="Arial" panose="020B0604020202020204" pitchFamily="34" charset="0"/>
              </a:rPr>
              <a:t>In 1813, Hahnemann published </a:t>
            </a:r>
          </a:p>
          <a:p>
            <a:pPr>
              <a:buFontTx/>
              <a:buNone/>
            </a:pPr>
            <a:r>
              <a:rPr lang="en-GB" altLang="en-US" b="1">
                <a:solidFill>
                  <a:srgbClr val="FFFFFF"/>
                </a:solidFill>
                <a:latin typeface="Arial" panose="020B0604020202020204" pitchFamily="34" charset="0"/>
              </a:rPr>
              <a:t>'The Spirit of Homoeopathy', wherein he stated -</a:t>
            </a:r>
            <a:r>
              <a:rPr lang="en-GB" altLang="en-US" b="1">
                <a:latin typeface="Arial" panose="020B0604020202020204" pitchFamily="34" charset="0"/>
              </a:rPr>
              <a:t> </a:t>
            </a:r>
          </a:p>
          <a:p>
            <a:pPr>
              <a:buFontTx/>
              <a:buNone/>
            </a:pPr>
            <a:endParaRPr lang="en-GB" altLang="en-US" b="1" smtClean="0">
              <a:latin typeface="Arial" panose="020B0604020202020204" pitchFamily="34" charset="0"/>
            </a:endParaRPr>
          </a:p>
          <a:p>
            <a:pPr>
              <a:buFontTx/>
              <a:buNone/>
            </a:pPr>
            <a:r>
              <a:rPr lang="en-GB" altLang="en-US" b="1">
                <a:latin typeface="Arial" panose="020B0604020202020204" pitchFamily="34" charset="0"/>
              </a:rPr>
              <a:t>‘Disease was only a dynamic derangement of the vital character of the organism. Drugs, besides their physicochemical properties, possess another property by virtue of which they alter the qualitative state of the organism through its altered sensations and functions. The more the materiality of a drug is reduced, the greater the specific therapeutic quality lying hitherto dormant in the drug seemed to be liberated.’</a:t>
            </a:r>
          </a:p>
          <a:p>
            <a:pPr>
              <a:buClr>
                <a:srgbClr val="FFCC00"/>
              </a:buClr>
              <a:buSzPct val="120000"/>
              <a:buFontTx/>
              <a:buNone/>
            </a:pPr>
            <a:r>
              <a:rPr lang="en-GB" altLang="en-US" b="1">
                <a:solidFill>
                  <a:srgbClr val="FFFFFF"/>
                </a:solidFill>
                <a:latin typeface="Arial" panose="020B0604020202020204" pitchFamily="34" charset="0"/>
              </a:rPr>
              <a:t>This is the seed of dynamization theory.</a:t>
            </a:r>
            <a:endParaRPr lang="en-US" altLang="en-US" b="1">
              <a:solidFill>
                <a:srgbClr val="FFFFFF"/>
              </a:solidFill>
              <a:latin typeface="Arial" panose="020B0604020202020204" pitchFamily="34" charset="0"/>
            </a:endParaRPr>
          </a:p>
        </p:txBody>
      </p:sp>
    </p:spTree>
    <p:extLst>
      <p:ext uri="{BB962C8B-B14F-4D97-AF65-F5344CB8AC3E}">
        <p14:creationId xmlns:p14="http://schemas.microsoft.com/office/powerpoint/2010/main" val="369148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2209800" y="1066800"/>
            <a:ext cx="7848600" cy="4953000"/>
          </a:xfrm>
        </p:spPr>
        <p:txBody>
          <a:bodyPr rtlCol="0">
            <a:normAutofit lnSpcReduction="10000"/>
          </a:bodyPr>
          <a:lstStyle/>
          <a:p>
            <a:pPr marL="91440" indent="-91440">
              <a:lnSpc>
                <a:spcPct val="120000"/>
              </a:lnSpc>
              <a:buNone/>
              <a:defRPr/>
            </a:pPr>
            <a:r>
              <a:rPr lang="en-US" altLang="en-US" sz="3000" b="1">
                <a:solidFill>
                  <a:srgbClr val="FFFFFF"/>
                </a:solidFill>
                <a:latin typeface="Arial" panose="020B0604020202020204" pitchFamily="34" charset="0"/>
              </a:rPr>
              <a:t>Homoeopathic Dynamizations</a:t>
            </a:r>
            <a:r>
              <a:rPr lang="en-US" altLang="en-US" sz="3000" b="1">
                <a:latin typeface="Arial" panose="020B0604020202020204" pitchFamily="34" charset="0"/>
              </a:rPr>
              <a:t> </a:t>
            </a:r>
          </a:p>
          <a:p>
            <a:pPr marL="91440" indent="-91440">
              <a:lnSpc>
                <a:spcPct val="120000"/>
              </a:lnSpc>
              <a:buNone/>
              <a:defRPr/>
            </a:pPr>
            <a:r>
              <a:rPr lang="en-US" altLang="en-US" sz="3000" b="1">
                <a:latin typeface="Arial" panose="020B0604020202020204" pitchFamily="34" charset="0"/>
              </a:rPr>
              <a:t>	are processes by which the medicinal</a:t>
            </a:r>
          </a:p>
          <a:p>
            <a:pPr marL="91440" indent="-91440">
              <a:lnSpc>
                <a:spcPct val="120000"/>
              </a:lnSpc>
              <a:buNone/>
              <a:defRPr/>
            </a:pPr>
            <a:r>
              <a:rPr lang="en-US" altLang="en-US" sz="3000" b="1">
                <a:latin typeface="Arial" panose="020B0604020202020204" pitchFamily="34" charset="0"/>
              </a:rPr>
              <a:t>   properties that are latent in natural </a:t>
            </a:r>
          </a:p>
          <a:p>
            <a:pPr marL="91440" indent="-91440">
              <a:lnSpc>
                <a:spcPct val="120000"/>
              </a:lnSpc>
              <a:buNone/>
              <a:defRPr/>
            </a:pPr>
            <a:r>
              <a:rPr lang="en-US" altLang="en-US" sz="3000" b="1">
                <a:latin typeface="Arial" panose="020B0604020202020204" pitchFamily="34" charset="0"/>
              </a:rPr>
              <a:t>	substances while in their crude state, </a:t>
            </a:r>
          </a:p>
          <a:p>
            <a:pPr marL="91440" indent="-91440">
              <a:lnSpc>
                <a:spcPct val="120000"/>
              </a:lnSpc>
              <a:buNone/>
              <a:defRPr/>
            </a:pPr>
            <a:r>
              <a:rPr lang="en-US" altLang="en-US" sz="3000" b="1">
                <a:latin typeface="Arial" panose="020B0604020202020204" pitchFamily="34" charset="0"/>
              </a:rPr>
              <a:t>	become aroused, and then become enabled to act in an almost spiritual manner on our life, i.e. on our sensible and irritable fibre.</a:t>
            </a:r>
            <a:r>
              <a:rPr lang="en-US" altLang="en-US" sz="3000">
                <a:latin typeface="Arial" panose="020B0604020202020204" pitchFamily="34" charset="0"/>
              </a:rPr>
              <a:t> </a:t>
            </a:r>
          </a:p>
        </p:txBody>
      </p:sp>
    </p:spTree>
    <p:extLst>
      <p:ext uri="{BB962C8B-B14F-4D97-AF65-F5344CB8AC3E}">
        <p14:creationId xmlns:p14="http://schemas.microsoft.com/office/powerpoint/2010/main" val="17833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0" y="609600"/>
            <a:ext cx="7848600" cy="5791200"/>
          </a:xfrm>
        </p:spPr>
        <p:txBody>
          <a:bodyPr>
            <a:normAutofit lnSpcReduction="10000"/>
          </a:bodyPr>
          <a:lstStyle/>
          <a:p>
            <a:pPr>
              <a:lnSpc>
                <a:spcPct val="110000"/>
              </a:lnSpc>
              <a:buFontTx/>
              <a:buNone/>
            </a:pPr>
            <a:r>
              <a:rPr lang="en-US" altLang="en-US" sz="3000" b="1">
                <a:solidFill>
                  <a:srgbClr val="FFFFFF"/>
                </a:solidFill>
                <a:latin typeface="Arial" panose="020B0604020202020204" pitchFamily="34" charset="0"/>
              </a:rPr>
              <a:t>According to Stuart Close, </a:t>
            </a:r>
          </a:p>
          <a:p>
            <a:pPr>
              <a:lnSpc>
                <a:spcPct val="110000"/>
              </a:lnSpc>
              <a:buFontTx/>
              <a:buNone/>
            </a:pPr>
            <a:endParaRPr lang="en-US" altLang="en-US" b="1" smtClean="0">
              <a:solidFill>
                <a:srgbClr val="FFFFFF"/>
              </a:solidFill>
              <a:latin typeface="Arial" panose="020B0604020202020204" pitchFamily="34" charset="0"/>
            </a:endParaRPr>
          </a:p>
          <a:p>
            <a:pPr>
              <a:lnSpc>
                <a:spcPct val="110000"/>
              </a:lnSpc>
              <a:buFontTx/>
              <a:buNone/>
            </a:pPr>
            <a:r>
              <a:rPr lang="en-US" altLang="en-US" sz="3000" b="1">
                <a:latin typeface="Arial" panose="020B0604020202020204" pitchFamily="34" charset="0"/>
              </a:rPr>
              <a:t>"Homoeopathic potentiation is a mathematico-mechanical process for the reduction, according to scale, of crude, inert or poisonous medical substances to a state of physical solubility, physiological assimilability and therapeutic activity and harmlessness, for use as homoeopathic healing remedies".</a:t>
            </a:r>
          </a:p>
        </p:txBody>
      </p:sp>
    </p:spTree>
    <p:extLst>
      <p:ext uri="{BB962C8B-B14F-4D97-AF65-F5344CB8AC3E}">
        <p14:creationId xmlns:p14="http://schemas.microsoft.com/office/powerpoint/2010/main" val="174291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2362200" y="1828801"/>
            <a:ext cx="7696200" cy="3763963"/>
          </a:xfrm>
        </p:spPr>
        <p:txBody>
          <a:bodyPr/>
          <a:lstStyle/>
          <a:p>
            <a:pPr>
              <a:lnSpc>
                <a:spcPct val="120000"/>
              </a:lnSpc>
              <a:buFontTx/>
              <a:buNone/>
            </a:pPr>
            <a:r>
              <a:rPr lang="en-US" altLang="en-US" sz="3000" b="1">
                <a:latin typeface="Arial" panose="020B0604020202020204" pitchFamily="34" charset="0"/>
              </a:rPr>
              <a:t>A solution of salty or bitter substances </a:t>
            </a:r>
          </a:p>
          <a:p>
            <a:pPr>
              <a:lnSpc>
                <a:spcPct val="120000"/>
              </a:lnSpc>
              <a:buFontTx/>
              <a:buNone/>
            </a:pPr>
            <a:r>
              <a:rPr lang="en-US" altLang="en-US" sz="3000" b="1">
                <a:latin typeface="Arial" panose="020B0604020202020204" pitchFamily="34" charset="0"/>
              </a:rPr>
              <a:t>becomes continually more deprived of </a:t>
            </a:r>
          </a:p>
          <a:p>
            <a:pPr>
              <a:lnSpc>
                <a:spcPct val="120000"/>
              </a:lnSpc>
              <a:buFontTx/>
              <a:buNone/>
            </a:pPr>
            <a:r>
              <a:rPr lang="en-US" altLang="en-US" sz="3000" b="1">
                <a:latin typeface="Arial" panose="020B0604020202020204" pitchFamily="34" charset="0"/>
              </a:rPr>
              <a:t>its taste the more water is added, and</a:t>
            </a:r>
          </a:p>
          <a:p>
            <a:pPr>
              <a:lnSpc>
                <a:spcPct val="120000"/>
              </a:lnSpc>
              <a:buFontTx/>
              <a:buNone/>
            </a:pPr>
            <a:r>
              <a:rPr lang="en-US" altLang="en-US" sz="3000" b="1">
                <a:latin typeface="Arial" panose="020B0604020202020204" pitchFamily="34" charset="0"/>
              </a:rPr>
              <a:t>eventually has hardly any taste, no </a:t>
            </a:r>
          </a:p>
          <a:p>
            <a:pPr>
              <a:lnSpc>
                <a:spcPct val="120000"/>
              </a:lnSpc>
              <a:buFontTx/>
              <a:buNone/>
            </a:pPr>
            <a:r>
              <a:rPr lang="en-US" altLang="en-US" sz="3000" b="1">
                <a:latin typeface="Arial" panose="020B0604020202020204" pitchFamily="34" charset="0"/>
              </a:rPr>
              <a:t>matter how much it may be shaken.</a:t>
            </a:r>
          </a:p>
        </p:txBody>
      </p:sp>
      <p:sp>
        <p:nvSpPr>
          <p:cNvPr id="15363" name="Rectangle 4"/>
          <p:cNvSpPr>
            <a:spLocks noChangeArrowheads="1"/>
          </p:cNvSpPr>
          <p:nvPr/>
        </p:nvSpPr>
        <p:spPr bwMode="auto">
          <a:xfrm>
            <a:off x="1524000" y="0"/>
            <a:ext cx="9144000" cy="1066800"/>
          </a:xfrm>
          <a:prstGeom prst="rect">
            <a:avLst/>
          </a:prstGeom>
          <a:solidFill>
            <a:srgbClr val="A4005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fontAlgn="base">
              <a:spcBef>
                <a:spcPct val="0"/>
              </a:spcBef>
              <a:spcAft>
                <a:spcPct val="0"/>
              </a:spcAft>
              <a:defRPr>
                <a:solidFill>
                  <a:schemeClr val="tx1"/>
                </a:solidFill>
                <a:latin typeface="Tw Cen MT" panose="020B0602020104020603" pitchFamily="34" charset="0"/>
              </a:defRPr>
            </a:lvl6pPr>
            <a:lvl7pPr marL="2971800" indent="-228600" defTabSz="457200" fontAlgn="base">
              <a:spcBef>
                <a:spcPct val="0"/>
              </a:spcBef>
              <a:spcAft>
                <a:spcPct val="0"/>
              </a:spcAft>
              <a:defRPr>
                <a:solidFill>
                  <a:schemeClr val="tx1"/>
                </a:solidFill>
                <a:latin typeface="Tw Cen MT" panose="020B0602020104020603" pitchFamily="34" charset="0"/>
              </a:defRPr>
            </a:lvl7pPr>
            <a:lvl8pPr marL="3429000" indent="-228600" defTabSz="457200" fontAlgn="base">
              <a:spcBef>
                <a:spcPct val="0"/>
              </a:spcBef>
              <a:spcAft>
                <a:spcPct val="0"/>
              </a:spcAft>
              <a:defRPr>
                <a:solidFill>
                  <a:schemeClr val="tx1"/>
                </a:solidFill>
                <a:latin typeface="Tw Cen MT" panose="020B0602020104020603" pitchFamily="34" charset="0"/>
              </a:defRPr>
            </a:lvl8pPr>
            <a:lvl9pPr marL="3886200" indent="-228600" defTabSz="457200" fontAlgn="base">
              <a:spcBef>
                <a:spcPct val="0"/>
              </a:spcBef>
              <a:spcAft>
                <a:spcPct val="0"/>
              </a:spcAft>
              <a:defRPr>
                <a:solidFill>
                  <a:schemeClr val="tx1"/>
                </a:solidFill>
                <a:latin typeface="Tw Cen MT" panose="020B0602020104020603" pitchFamily="34" charset="0"/>
              </a:defRPr>
            </a:lvl9pPr>
          </a:lstStyle>
          <a:p>
            <a:pPr algn="ctr" eaLnBrk="1" hangingPunct="1"/>
            <a:r>
              <a:rPr lang="en-US" altLang="en-US" sz="3200" b="1">
                <a:latin typeface="Futura Md BT" pitchFamily="34" charset="0"/>
              </a:rPr>
              <a:t>DILUTIONS AND POTENCIES (DYNAMIZATIONS)</a:t>
            </a:r>
          </a:p>
        </p:txBody>
      </p:sp>
      <p:sp>
        <p:nvSpPr>
          <p:cNvPr id="15364" name="Line 5"/>
          <p:cNvSpPr>
            <a:spLocks noChangeShapeType="1"/>
          </p:cNvSpPr>
          <p:nvPr/>
        </p:nvSpPr>
        <p:spPr bwMode="auto">
          <a:xfrm>
            <a:off x="1524000" y="1143000"/>
            <a:ext cx="91440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758754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622</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Corbel</vt:lpstr>
      <vt:lpstr>Futura Md BT</vt:lpstr>
      <vt:lpstr>Times New Roman</vt:lpstr>
      <vt:lpstr>Parallax</vt:lpstr>
      <vt:lpstr>                                              PREPARED  BY                                              DR.RAMYA S.S                              ASSISTANT PROFESSOR                          DEPT OF HOMOEOPATHIC   PHARMACY</vt:lpstr>
      <vt:lpstr>'DYNAMIS' OR DYNAMIC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PREPARED  BY                                              DR.RAMYA S.S                              ASSISTANT PROFESSOR                          DEPT OF HOMOEOPATHIC   PHARMACY</dc:title>
  <dc:creator>Lib Lab One</dc:creator>
  <cp:lastModifiedBy>Lib Lab One</cp:lastModifiedBy>
  <cp:revision>1</cp:revision>
  <dcterms:created xsi:type="dcterms:W3CDTF">2020-12-05T11:00:50Z</dcterms:created>
  <dcterms:modified xsi:type="dcterms:W3CDTF">2020-12-05T11:01:44Z</dcterms:modified>
</cp:coreProperties>
</file>